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3" r:id="rId8"/>
    <p:sldId id="262" r:id="rId9"/>
    <p:sldId id="261" r:id="rId10"/>
    <p:sldId id="265" r:id="rId11"/>
    <p:sldId id="264" r:id="rId12"/>
    <p:sldId id="267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9F626-9D3C-4813-910A-62B18DE96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557E16-B569-46BC-983A-97644293B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488D0A-345A-4C4F-AC50-C1166ED1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7B7A47-FAE4-4DED-B9D2-41CAE7E7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78D50C-E8EB-4A0A-975A-8F74B5DD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663E9-C6A4-45BC-9979-492B3A4F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08EFCD-5221-440A-89A7-9785F4AF3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3F98D7-4BF7-449E-B825-65E6CD20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4CE324-51F4-4DD6-A415-682A94DC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B84C7E-160E-44AE-8A18-383CD383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44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3A31D78-DFC7-4B90-8311-C7B4D54F1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457A76-F305-4D5F-AD6F-AE25F92F3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7F5131-A09D-408A-9E7F-4D677F63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BDAA3E-5212-43D2-A4DB-04C74FAF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350EA4-6966-4EC1-9B9A-E73A5208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19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FC300-B073-42F4-9E54-0F2B09DD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5C5476-5E53-4776-A974-9A330F420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CD9057-FBD9-4287-A392-71C52B70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C4AB65-BB61-4CE0-8D69-5A393FF8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14828C-04C2-4F4A-A7B1-563FB43E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7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F92CA-D773-4A5B-BBCD-5A3C18E9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E4A297-7CBF-4E8F-BB93-FB5FF9E26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08C150-8F24-4E4D-82E7-02B19FBA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3E3AD0-8E12-4FF2-8379-918784F0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243556-6877-4FA9-9327-6BEA2B1F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32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9CEBA-9694-4318-A2C9-D5BF4912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A4942C-C04F-433D-AACC-87916A280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AE06F0-0BDD-4C15-8CB7-294A83877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2B415D-EAA2-45A7-A92D-91FDEB5D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2C4C7B-57FF-4D52-B55A-44B6FAD4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8ECF9A-3255-4CA5-9E2D-CC5C3F48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6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BF412-D783-4D3E-8035-457954E3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B333BC-3870-4BA6-BDD0-4D6A171D8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10EECE-C9C2-423B-AD92-A18638785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1309E9-8C6F-4963-A08B-D171F86BE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2879C3-C946-4A34-852F-E459BB10A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387FA3B-1C66-45EE-97AE-7A1491F7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FDDA52-1AF5-4666-B05A-62357B60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6CE0021-8A62-40A0-9B69-2B456E6E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3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3A47B-A5D9-4FEC-A230-002C35C1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13F3FC4-A53A-4529-AA17-50A6B4F3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5575B7-E63C-4ACC-A50A-402006A9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C31F58-576B-4A5B-B705-DCA8EEC2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62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013FA8-7E4C-4697-AAAF-7889EB8D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235DCCC-FB5C-43C8-AAD1-02FFABBF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DBEB95-C1A1-4FA7-A55E-F1FFA1EB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5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E2964-BE47-4125-9DAA-1E8B7D36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E717D1-471E-435D-BBFD-F8CD22B0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B7E307-638D-4B8E-AB84-ADF67A65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1C6213-4C71-40A9-AD3A-E613FA7F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9CE47D-EB24-479E-8213-8504041B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798D88-B4DE-4D38-8FFF-57DCF179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45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78105-1802-48C0-9B89-AE755B36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959EC3F-CBC8-4788-BF36-CE5F334F5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EAF6F3-843D-4A66-B6F4-BAF33FCCB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5155A7-375A-4D87-A581-4F6689C7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9BC846-FDE3-48ED-99DD-04DF1F17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705A43-9913-4AED-9FDF-8CE8996A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89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9207D2-77A6-4F06-8E96-3A7F468A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312E2-68E8-4482-85EF-445C33A0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DE7A09-54EA-434C-9BB6-DFD205FC0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6664-F1FA-4CA8-95BE-68ED7A5D9B62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6CE360-FC52-4703-97DC-FC68A528D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67A7A2-7B7D-4610-91A6-C9CC28085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67ED-2443-45F8-A8F8-0DB8F35679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70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F4DA34D-80B8-4E4B-ACCC-1D3FE7FFA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5" r="3" b="2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D44DD3B3-46ED-41BC-9363-AA67442C8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194857"/>
            <a:ext cx="5808448" cy="911117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MTH voor DA  H1 </a:t>
            </a:r>
          </a:p>
          <a:p>
            <a:pPr algn="l"/>
            <a:r>
              <a:rPr lang="nl-NL" sz="2000" dirty="0"/>
              <a:t>(10-05-2021)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CEE385-B7CC-4035-AF1A-49F42DFC7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797442"/>
            <a:ext cx="6270964" cy="2390459"/>
          </a:xfrm>
        </p:spPr>
        <p:txBody>
          <a:bodyPr>
            <a:normAutofit/>
          </a:bodyPr>
          <a:lstStyle/>
          <a:p>
            <a:pPr algn="l"/>
            <a:r>
              <a:rPr lang="nl-NL" sz="5400"/>
              <a:t>Het uitvoeren van medisch-technische handelingen</a:t>
            </a:r>
          </a:p>
        </p:txBody>
      </p:sp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1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950C1F4-51A4-49E3-A442-980D586C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29" y="643467"/>
            <a:ext cx="819274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7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0C1F7-9E9D-475F-9B07-9C447B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  <a:latin typeface="+mn-lt"/>
              </a:rPr>
              <a:t>Wet beroepen in de individuele gezondheidszorg</a:t>
            </a:r>
            <a:br>
              <a:rPr lang="nl-NL" sz="2800" dirty="0">
                <a:solidFill>
                  <a:srgbClr val="FFFFFF"/>
                </a:solidFill>
                <a:latin typeface="+mn-lt"/>
              </a:rPr>
            </a:br>
            <a:r>
              <a:rPr lang="nl-NL" sz="2800" dirty="0">
                <a:solidFill>
                  <a:srgbClr val="FFFFFF"/>
                </a:solidFill>
                <a:latin typeface="+mn-lt"/>
              </a:rPr>
              <a:t>(wet BIG)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EEE37-8BDD-4824-873C-9B626C88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601" y="457200"/>
            <a:ext cx="8013917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Bij het verrichten van een medische handeling stelt de Wet BIG eisen: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1. deskundig: voldoende scholing theorie + praktijk. </a:t>
            </a:r>
          </a:p>
          <a:p>
            <a:pPr marL="0" indent="0">
              <a:buNone/>
            </a:pPr>
            <a:r>
              <a:rPr lang="nl-NL" dirty="0"/>
              <a:t>2. bekwaam: voldoende ervaring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bij voorbehouden handelingen </a:t>
            </a:r>
          </a:p>
          <a:p>
            <a:pPr marL="0" indent="0">
              <a:buNone/>
            </a:pPr>
            <a:r>
              <a:rPr lang="nl-NL" dirty="0"/>
              <a:t>3. de opdracht arts</a:t>
            </a:r>
          </a:p>
          <a:p>
            <a:pPr marL="0" indent="0">
              <a:buNone/>
            </a:pPr>
            <a:r>
              <a:rPr lang="nl-NL" dirty="0"/>
              <a:t>4. mogelijke tussenkomst van de arts. </a:t>
            </a:r>
          </a:p>
        </p:txBody>
      </p:sp>
    </p:spTree>
    <p:extLst>
      <p:ext uri="{BB962C8B-B14F-4D97-AF65-F5344CB8AC3E}">
        <p14:creationId xmlns:p14="http://schemas.microsoft.com/office/powerpoint/2010/main" val="415879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0C1F7-9E9D-475F-9B07-9C447B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  <a:latin typeface="+mn-lt"/>
              </a:rPr>
              <a:t>Wet beroepen in de individuele gezondheidszorg</a:t>
            </a:r>
            <a:br>
              <a:rPr lang="nl-NL" sz="2800" dirty="0">
                <a:solidFill>
                  <a:srgbClr val="FFFFFF"/>
                </a:solidFill>
                <a:latin typeface="+mn-lt"/>
              </a:rPr>
            </a:br>
            <a:r>
              <a:rPr lang="nl-NL" sz="2800" dirty="0">
                <a:solidFill>
                  <a:srgbClr val="FFFFFF"/>
                </a:solidFill>
                <a:latin typeface="+mn-lt"/>
              </a:rPr>
              <a:t>(wet BIG)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EEE37-8BDD-4824-873C-9B626C88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608" y="686862"/>
            <a:ext cx="7612406" cy="547512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nl-NL" sz="3000" b="1" dirty="0"/>
              <a:t>Uitzonderingen: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Opdracht: </a:t>
            </a:r>
            <a:r>
              <a:rPr lang="nl-NL" dirty="0"/>
              <a:t>Dit hoeft niet voor iedere handeling apart; een griepvaccinatie te geven of in het medisch dossier van een patiënt vastleggen dat er iedere drie weken een vitamine B12-injectie gegeven moet worden.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 mogelijke tussenkomst arts (ingrijpen)</a:t>
            </a:r>
          </a:p>
          <a:p>
            <a:pPr marL="0" indent="0">
              <a:buNone/>
            </a:pPr>
            <a:r>
              <a:rPr lang="nl-NL" dirty="0"/>
              <a:t>Voor de griepspuit en de venapunctie. Hoeft arts alleen telefonisch bereikbaar te zijn.(wel goede instructie nodig)</a:t>
            </a:r>
          </a:p>
        </p:txBody>
      </p:sp>
    </p:spTree>
    <p:extLst>
      <p:ext uri="{BB962C8B-B14F-4D97-AF65-F5344CB8AC3E}">
        <p14:creationId xmlns:p14="http://schemas.microsoft.com/office/powerpoint/2010/main" val="212492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C004B-6923-4AA9-AFFC-533C2AF6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sz="4000" dirty="0">
                <a:latin typeface="+mn-lt"/>
              </a:rPr>
              <a:t>Administratieve afhandeling (SOEP)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477E49-4E02-4B6B-94C8-088516E30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26544" cy="3785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400" b="1" dirty="0"/>
              <a:t>S</a:t>
            </a:r>
            <a:r>
              <a:rPr lang="nl-NL" sz="2400" dirty="0"/>
              <a:t>ubjectief: welke klachten heeft de patiënt? </a:t>
            </a:r>
          </a:p>
          <a:p>
            <a:pPr marL="0" indent="0">
              <a:buNone/>
            </a:pPr>
            <a:r>
              <a:rPr lang="nl-NL" sz="2400" b="1" dirty="0"/>
              <a:t>O</a:t>
            </a:r>
            <a:r>
              <a:rPr lang="nl-NL" sz="2400" dirty="0"/>
              <a:t>bjectief: wat is er bij onderzoek gevonden? </a:t>
            </a:r>
          </a:p>
          <a:p>
            <a:pPr marL="0" indent="0">
              <a:buNone/>
            </a:pPr>
            <a:r>
              <a:rPr lang="nl-NL" sz="2400" b="1" dirty="0"/>
              <a:t>E</a:t>
            </a:r>
            <a:r>
              <a:rPr lang="nl-NL" sz="2400" dirty="0"/>
              <a:t>valuatie: klacht- of ziektediagnose &amp; ICPC-code. </a:t>
            </a:r>
          </a:p>
          <a:p>
            <a:pPr marL="0" indent="0">
              <a:buNone/>
            </a:pPr>
            <a:r>
              <a:rPr lang="nl-NL" sz="2400" b="1" dirty="0"/>
              <a:t>P</a:t>
            </a:r>
            <a:r>
              <a:rPr lang="nl-NL" sz="2400" dirty="0"/>
              <a:t>lan: wat gaat er gebeuren (zoals advies, medicatie of verwijzing)?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VOORBEELD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2"/>
                </a:solidFill>
              </a:rPr>
              <a:t>S: Urineonderzoek, klachten: denkt aan urineweginfectie, herkent de klachten, pijn bij plassen, kleine beetjes plassen, vaak plassen en pijn in de onderbuik.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2"/>
                </a:solidFill>
              </a:rPr>
              <a:t>O: </a:t>
            </a:r>
            <a:r>
              <a:rPr lang="nl-NL" sz="2400" dirty="0" err="1">
                <a:solidFill>
                  <a:schemeClr val="accent2"/>
                </a:solidFill>
              </a:rPr>
              <a:t>Combur</a:t>
            </a:r>
            <a:r>
              <a:rPr lang="nl-NL" sz="2400" dirty="0">
                <a:solidFill>
                  <a:schemeClr val="accent2"/>
                </a:solidFill>
              </a:rPr>
              <a:t> 5: nitriet +, spoortje bloed, </a:t>
            </a:r>
            <a:r>
              <a:rPr lang="nl-NL" sz="2400" dirty="0" err="1">
                <a:solidFill>
                  <a:schemeClr val="accent2"/>
                </a:solidFill>
              </a:rPr>
              <a:t>leuko</a:t>
            </a:r>
            <a:r>
              <a:rPr lang="nl-NL" sz="2400" dirty="0">
                <a:solidFill>
                  <a:schemeClr val="accent2"/>
                </a:solidFill>
              </a:rPr>
              <a:t> +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2"/>
                </a:solidFill>
              </a:rPr>
              <a:t>E: Urineweginfectie (U71 - Cystitis/urineweginfectie)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2"/>
                </a:solidFill>
              </a:rPr>
              <a:t>P: Kuur Nitrofurantoïne 50 mg 4d1t 20 stuks 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2D2239-0143-4C79-9CAE-62FD3C6D7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1" r="143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09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7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0C1F7-9E9D-475F-9B07-9C447B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  <a:latin typeface="+mn-lt"/>
              </a:rPr>
              <a:t>Wet op de geneeskundige behandelingsovereenkomst (WGBO)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EEE37-8BDD-4824-873C-9B626C88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Deze wet regelt onder andere de rechten van de patiënt. 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Uitgangspunt: bij verrichten medische handeling is er sprake een overeenkomst tussen de hulpverlener en de patiënt. 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De WGBO kent hierbij twee belangrijke uitgangspunten:</a:t>
            </a:r>
          </a:p>
          <a:p>
            <a:r>
              <a:rPr lang="nl-NL" sz="2600" dirty="0"/>
              <a:t>Informatieplicht;</a:t>
            </a:r>
          </a:p>
          <a:p>
            <a:r>
              <a:rPr lang="nl-NL" sz="2600" dirty="0"/>
              <a:t>toestemmingsvereiste. </a:t>
            </a:r>
          </a:p>
        </p:txBody>
      </p:sp>
    </p:spTree>
    <p:extLst>
      <p:ext uri="{BB962C8B-B14F-4D97-AF65-F5344CB8AC3E}">
        <p14:creationId xmlns:p14="http://schemas.microsoft.com/office/powerpoint/2010/main" val="37539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0C1F7-9E9D-475F-9B07-9C447B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  <a:latin typeface="+mn-lt"/>
              </a:rPr>
              <a:t>Wet op de geneeskundige behandelingsovereenkomst (WGBO)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EEE37-8BDD-4824-873C-9B626C88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600" b="1" dirty="0"/>
              <a:t>Plichten die u als patiënt heeft</a:t>
            </a:r>
          </a:p>
          <a:p>
            <a:r>
              <a:rPr lang="nl-NL" sz="2600" dirty="0"/>
              <a:t>U informeert uw arts zo goed mogelijk;</a:t>
            </a:r>
          </a:p>
          <a:p>
            <a:r>
              <a:rPr lang="nl-NL" sz="2600" dirty="0"/>
              <a:t>U werkt zo veel mogelijk mee aan uw behandeling;</a:t>
            </a:r>
          </a:p>
          <a:p>
            <a:r>
              <a:rPr lang="nl-NL" sz="2600" dirty="0"/>
              <a:t>U betaalt uw hulpverlener of zorginstelling.</a:t>
            </a:r>
          </a:p>
          <a:p>
            <a:pPr marL="0" indent="0"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20348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EA8FA66-7AF1-441D-B42A-6543B7698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0" r="-1" b="-1"/>
          <a:stretch/>
        </p:blipFill>
        <p:spPr>
          <a:xfrm>
            <a:off x="231227" y="-91856"/>
            <a:ext cx="1219200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0C1F7-9E9D-475F-9B07-9C447B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573752" cy="1342754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latin typeface="+mn-lt"/>
              </a:rPr>
              <a:t>Wet op de geneeskundige behandelingsovereenkomst (WGBO)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EEE37-8BDD-4824-873C-9B626C88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5794004" cy="261983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Wijzigingen vanaf januari 2020</a:t>
            </a:r>
          </a:p>
          <a:p>
            <a:r>
              <a:rPr lang="nl-NL" dirty="0"/>
              <a:t>bewaartermijn van medische gegevens verlengd</a:t>
            </a:r>
          </a:p>
          <a:p>
            <a:r>
              <a:rPr lang="nl-NL" dirty="0"/>
              <a:t>krijgen nabestaanden een wettelijk recht op inzage in het dossier van een overleden patiënt. </a:t>
            </a:r>
          </a:p>
        </p:txBody>
      </p:sp>
    </p:spTree>
    <p:extLst>
      <p:ext uri="{BB962C8B-B14F-4D97-AF65-F5344CB8AC3E}">
        <p14:creationId xmlns:p14="http://schemas.microsoft.com/office/powerpoint/2010/main" val="228717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0C1F7-9E9D-475F-9B07-9C447B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+mn-lt"/>
              </a:rPr>
              <a:t>Wet op de geneeskundige behandelingsovereenkomst (WGBO)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EEE37-8BDD-4824-873C-9B626C88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820780" cy="4255132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endParaRPr lang="nl-NL" sz="1400" b="1" dirty="0"/>
          </a:p>
          <a:p>
            <a:pPr marL="0" indent="0">
              <a:buNone/>
            </a:pPr>
            <a:r>
              <a:rPr lang="nl-NL" sz="2400" b="1" dirty="0"/>
              <a:t>Er zijn drie uitzonderingen op de plicht om informatie te geven: 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dirty="0"/>
              <a:t>1. Patiënt is bijvoorbeeld bewusteloos of onmiddellijk ingrijpen is noodzakelijk. </a:t>
            </a:r>
          </a:p>
          <a:p>
            <a:pPr marL="0" indent="0">
              <a:buNone/>
            </a:pPr>
            <a:r>
              <a:rPr lang="nl-NL" sz="2400" dirty="0"/>
              <a:t>  </a:t>
            </a:r>
          </a:p>
          <a:p>
            <a:pPr marL="0" indent="0">
              <a:buNone/>
            </a:pPr>
            <a:r>
              <a:rPr lang="nl-NL" sz="2400" dirty="0"/>
              <a:t>2. De patiënt weigert informatie te ontvangen. </a:t>
            </a:r>
          </a:p>
          <a:p>
            <a:pPr marL="0" indent="0">
              <a:buNone/>
            </a:pPr>
            <a:r>
              <a:rPr lang="nl-NL" sz="2400" dirty="0"/>
              <a:t>‘Verzorg die wond nu maar, ik hoef niet te weten wat je gaat doen’,. </a:t>
            </a:r>
          </a:p>
          <a:p>
            <a:pPr marL="0" indent="0">
              <a:buNone/>
            </a:pPr>
            <a:r>
              <a:rPr lang="nl-NL" sz="2400" dirty="0"/>
              <a:t>  </a:t>
            </a:r>
          </a:p>
          <a:p>
            <a:pPr marL="0" indent="0">
              <a:buNone/>
            </a:pPr>
            <a:r>
              <a:rPr lang="nl-NL" sz="2400" dirty="0"/>
              <a:t>3. Hulpverlener verstrekt geen info, omdat de waarheid een sterk nadelig effect heeft op de patiënt. </a:t>
            </a:r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2B839D-362F-4CFE-8314-011292A48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2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3285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0C1F7-9E9D-475F-9B07-9C447B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  <a:latin typeface="+mn-lt"/>
              </a:rPr>
              <a:t>Wet op de geneeskundige behandelingsovereenkomst (WGBO)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EEE37-8BDD-4824-873C-9B626C88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044" y="457200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333333"/>
                </a:solidFill>
                <a:latin typeface="Hind"/>
                <a:ea typeface="Times New Roman" panose="02020603050405020304" pitchFamily="18" charset="0"/>
                <a:cs typeface="Times New Roman" panose="02020603050405020304" pitchFamily="18" charset="0"/>
              </a:rPr>
              <a:t>De combinatie van uitleg en toestemming wordt ook wel aangeduid met de term ‘</a:t>
            </a:r>
            <a:r>
              <a:rPr lang="nl-NL" dirty="0" err="1">
                <a:solidFill>
                  <a:srgbClr val="333333"/>
                </a:solidFill>
                <a:latin typeface="Hind"/>
                <a:ea typeface="Times New Roman" panose="02020603050405020304" pitchFamily="18" charset="0"/>
                <a:cs typeface="Times New Roman" panose="02020603050405020304" pitchFamily="18" charset="0"/>
              </a:rPr>
              <a:t>informed</a:t>
            </a:r>
            <a:r>
              <a:rPr lang="nl-NL" dirty="0">
                <a:solidFill>
                  <a:srgbClr val="333333"/>
                </a:solidFill>
                <a:latin typeface="Hind"/>
                <a:ea typeface="Times New Roman" panose="02020603050405020304" pitchFamily="18" charset="0"/>
                <a:cs typeface="Times New Roman" panose="02020603050405020304" pitchFamily="18" charset="0"/>
              </a:rPr>
              <a:t> consent’.</a:t>
            </a:r>
          </a:p>
          <a:p>
            <a:pPr marL="0" indent="0">
              <a:buNone/>
            </a:pPr>
            <a:endParaRPr lang="nl-NL" dirty="0">
              <a:solidFill>
                <a:srgbClr val="333333"/>
              </a:solidFill>
              <a:latin typeface="Hin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rgbClr val="333333"/>
                </a:solidFill>
                <a:latin typeface="Hind"/>
                <a:ea typeface="Times New Roman" panose="02020603050405020304" pitchFamily="18" charset="0"/>
                <a:cs typeface="Times New Roman" panose="02020603050405020304" pitchFamily="18" charset="0"/>
              </a:rPr>
              <a:t>Personen vanaf 16  jaar zijn zelfstandig bevoegd beslissingen </a:t>
            </a:r>
          </a:p>
          <a:p>
            <a:r>
              <a:rPr lang="nl-NL" sz="2600" dirty="0"/>
              <a:t>Bij kinderen tussen 12 en 16  jaar geldt er een gezamenlijke verantwoordelijkheid (ouders en kind)</a:t>
            </a:r>
          </a:p>
          <a:p>
            <a:r>
              <a:rPr lang="nl-NL" sz="2600" dirty="0"/>
              <a:t>Bij kinderen tot 12  jaar is de toestemming van de ouders vereist</a:t>
            </a:r>
          </a:p>
        </p:txBody>
      </p:sp>
    </p:spTree>
    <p:extLst>
      <p:ext uri="{BB962C8B-B14F-4D97-AF65-F5344CB8AC3E}">
        <p14:creationId xmlns:p14="http://schemas.microsoft.com/office/powerpoint/2010/main" val="276322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0C1F7-9E9D-475F-9B07-9C447B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  <a:latin typeface="+mn-lt"/>
              </a:rPr>
              <a:t>Wet beroepen in de individuele gezondheidszorg</a:t>
            </a:r>
            <a:br>
              <a:rPr lang="nl-NL" sz="2800" dirty="0">
                <a:solidFill>
                  <a:srgbClr val="FFFFFF"/>
                </a:solidFill>
                <a:latin typeface="+mn-lt"/>
              </a:rPr>
            </a:br>
            <a:r>
              <a:rPr lang="nl-NL" sz="2800" dirty="0">
                <a:solidFill>
                  <a:srgbClr val="FFFFFF"/>
                </a:solidFill>
                <a:latin typeface="+mn-lt"/>
              </a:rPr>
              <a:t>(wet BIG)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EEE37-8BDD-4824-873C-9B626C88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044" y="457200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De Wet beroepen in de individuele gezondheidszorg (Wet BIG)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sz="2600" dirty="0"/>
              <a:t>Doel: het verbeteren en waarborgen van de kwaliteit van de medische hulpverlening. </a:t>
            </a:r>
          </a:p>
          <a:p>
            <a:pPr marL="0" indent="0">
              <a:buNone/>
            </a:pPr>
            <a:r>
              <a:rPr lang="nl-NL" sz="2600" i="1" dirty="0"/>
              <a:t>Openbaar register (medische) opleiding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Voor acht beroepen in de gezondheidszorg is er via deze Wet BIG sprake van titelbescherming: arts, tandarts, apotheker, gezondheidszorgpsycholoog, psychotherapeut, fysiotherapeut, verloskundige en verpleegkundige. </a:t>
            </a:r>
          </a:p>
        </p:txBody>
      </p:sp>
    </p:spTree>
    <p:extLst>
      <p:ext uri="{BB962C8B-B14F-4D97-AF65-F5344CB8AC3E}">
        <p14:creationId xmlns:p14="http://schemas.microsoft.com/office/powerpoint/2010/main" val="356358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0C1F7-9E9D-475F-9B07-9C447B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  <a:latin typeface="+mn-lt"/>
              </a:rPr>
              <a:t>Wet beroepen in de individuele gezondheidszorg</a:t>
            </a:r>
            <a:br>
              <a:rPr lang="nl-NL" sz="2800" dirty="0">
                <a:solidFill>
                  <a:srgbClr val="FFFFFF"/>
                </a:solidFill>
                <a:latin typeface="+mn-lt"/>
              </a:rPr>
            </a:br>
            <a:r>
              <a:rPr lang="nl-NL" sz="2800" dirty="0">
                <a:solidFill>
                  <a:srgbClr val="FFFFFF"/>
                </a:solidFill>
                <a:latin typeface="+mn-lt"/>
              </a:rPr>
              <a:t>(wet BIG)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EEE37-8BDD-4824-873C-9B626C88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422" y="686862"/>
            <a:ext cx="7242836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/>
              <a:t>De Wet BIG beschermt patiënten tegen ondeskundige hulpverleners.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Een aantal medische handelingen is namelijk zo riskant dat je voldoende bekwaam moet zijn.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Dit zijn de dertien ‘voorbehouden handelingen’: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FFD455-E6AC-4373-82FF-4FA42F323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3" y="4453129"/>
            <a:ext cx="3423555" cy="19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10C1F7-9E9D-475F-9B07-9C447B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  <a:latin typeface="+mn-lt"/>
              </a:rPr>
              <a:t>Wet beroepen in de individuele gezondheidszorg</a:t>
            </a:r>
            <a:br>
              <a:rPr lang="nl-NL" sz="2800" dirty="0">
                <a:solidFill>
                  <a:srgbClr val="FFFFFF"/>
                </a:solidFill>
                <a:latin typeface="+mn-lt"/>
              </a:rPr>
            </a:br>
            <a:r>
              <a:rPr lang="nl-NL" sz="2800" dirty="0">
                <a:solidFill>
                  <a:srgbClr val="FFFFFF"/>
                </a:solidFill>
                <a:latin typeface="+mn-lt"/>
              </a:rPr>
              <a:t>(wet BIG)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6EEE37-8BDD-4824-873C-9B626C88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044" y="457200"/>
            <a:ext cx="7037591" cy="547512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De Wet beroepen in de individuele gezondheidszorg (Wet BIG)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Geen voorbehouden handelingen:</a:t>
            </a:r>
          </a:p>
          <a:p>
            <a:r>
              <a:rPr lang="nl-NL" dirty="0"/>
              <a:t>wondverzorging;</a:t>
            </a:r>
          </a:p>
          <a:p>
            <a:r>
              <a:rPr lang="nl-NL" dirty="0"/>
              <a:t>vingerprik;</a:t>
            </a:r>
          </a:p>
          <a:p>
            <a:r>
              <a:rPr lang="nl-NL" dirty="0"/>
              <a:t>advies bij koorts.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Voorbehouden handelingen die regelmatig aan de DA gedelegeerd worden (Tabel 1.1)</a:t>
            </a:r>
          </a:p>
          <a:p>
            <a:r>
              <a:rPr lang="nl-NL" dirty="0"/>
              <a:t>heelkundige handelingen;</a:t>
            </a:r>
          </a:p>
          <a:p>
            <a:r>
              <a:rPr lang="nl-NL" dirty="0"/>
              <a:t>geven van een injectie; </a:t>
            </a:r>
          </a:p>
          <a:p>
            <a:r>
              <a:rPr lang="nl-NL" dirty="0"/>
              <a:t>het verrichten van een venapunctie. </a:t>
            </a:r>
          </a:p>
        </p:txBody>
      </p:sp>
    </p:spTree>
    <p:extLst>
      <p:ext uri="{BB962C8B-B14F-4D97-AF65-F5344CB8AC3E}">
        <p14:creationId xmlns:p14="http://schemas.microsoft.com/office/powerpoint/2010/main" val="29256279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688</Words>
  <Application>Microsoft Office PowerPoint</Application>
  <PresentationFormat>Breedbeeld</PresentationFormat>
  <Paragraphs>89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Hind</vt:lpstr>
      <vt:lpstr>Kantoorthema</vt:lpstr>
      <vt:lpstr>Het uitvoeren van medisch-technische handelingen</vt:lpstr>
      <vt:lpstr>Wet op de geneeskundige behandelingsovereenkomst (WGBO)</vt:lpstr>
      <vt:lpstr>Wet op de geneeskundige behandelingsovereenkomst (WGBO)</vt:lpstr>
      <vt:lpstr>Wet op de geneeskundige behandelingsovereenkomst (WGBO)</vt:lpstr>
      <vt:lpstr>Wet op de geneeskundige behandelingsovereenkomst (WGBO)</vt:lpstr>
      <vt:lpstr>Wet op de geneeskundige behandelingsovereenkomst (WGBO)</vt:lpstr>
      <vt:lpstr>Wet beroepen in de individuele gezondheidszorg (wet BIG)</vt:lpstr>
      <vt:lpstr>Wet beroepen in de individuele gezondheidszorg (wet BIG)</vt:lpstr>
      <vt:lpstr>Wet beroepen in de individuele gezondheidszorg (wet BIG)</vt:lpstr>
      <vt:lpstr>PowerPoint-presentatie</vt:lpstr>
      <vt:lpstr>Wet beroepen in de individuele gezondheidszorg (wet BIG)</vt:lpstr>
      <vt:lpstr>Wet beroepen in de individuele gezondheidszorg (wet BIG)</vt:lpstr>
      <vt:lpstr>Administratieve afhandeling (SOEP)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uitvoeren van medisch-technische handelingen</dc:title>
  <dc:creator>Bouke Cuperus</dc:creator>
  <cp:lastModifiedBy>Bouke Cuperus</cp:lastModifiedBy>
  <cp:revision>3</cp:revision>
  <dcterms:created xsi:type="dcterms:W3CDTF">2020-11-27T15:25:58Z</dcterms:created>
  <dcterms:modified xsi:type="dcterms:W3CDTF">2021-05-10T19:28:13Z</dcterms:modified>
</cp:coreProperties>
</file>